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97" r:id="rId3"/>
    <p:sldId id="258" r:id="rId4"/>
    <p:sldId id="257" r:id="rId5"/>
    <p:sldId id="278" r:id="rId6"/>
    <p:sldId id="260" r:id="rId7"/>
    <p:sldId id="286" r:id="rId8"/>
    <p:sldId id="282" r:id="rId9"/>
    <p:sldId id="287" r:id="rId10"/>
    <p:sldId id="288" r:id="rId11"/>
    <p:sldId id="289" r:id="rId12"/>
    <p:sldId id="279" r:id="rId13"/>
    <p:sldId id="280" r:id="rId14"/>
    <p:sldId id="290" r:id="rId15"/>
    <p:sldId id="294" r:id="rId16"/>
    <p:sldId id="292" r:id="rId17"/>
    <p:sldId id="284" r:id="rId18"/>
    <p:sldId id="295" r:id="rId19"/>
    <p:sldId id="281" r:id="rId20"/>
    <p:sldId id="285" r:id="rId21"/>
    <p:sldId id="298" r:id="rId22"/>
    <p:sldId id="299" r:id="rId23"/>
    <p:sldId id="296" r:id="rId24"/>
    <p:sldId id="300" r:id="rId25"/>
    <p:sldId id="301" r:id="rId26"/>
    <p:sldId id="302" r:id="rId27"/>
    <p:sldId id="275" r:id="rId28"/>
    <p:sldId id="276" r:id="rId29"/>
    <p:sldId id="259" r:id="rId30"/>
  </p:sldIdLst>
  <p:sldSz cx="9144000" cy="5143500" type="screen16x9"/>
  <p:notesSz cx="6858000" cy="9144000"/>
  <p:embeddedFontLst>
    <p:embeddedFont>
      <p:font typeface="Inter" panose="020B0604020202020204" charset="0"/>
      <p:regular r:id="rId32"/>
      <p:bold r:id="rId33"/>
    </p:embeddedFont>
    <p:embeddedFont>
      <p:font typeface="Inter Light" panose="020B0604020202020204" charset="0"/>
      <p:regular r:id="rId34"/>
      <p:bold r:id="rId35"/>
    </p:embeddedFont>
    <p:embeddedFont>
      <p:font typeface="Inter Medium" panose="020B0604020202020204" charset="0"/>
      <p:regular r:id="rId36"/>
      <p:bold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ExtraBold" panose="020B0906030804020204" pitchFamily="34" charset="0"/>
      <p:bold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Open Sans Medium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922" autoAdjust="0"/>
  </p:normalViewPr>
  <p:slideViewPr>
    <p:cSldViewPr snapToGrid="0">
      <p:cViewPr>
        <p:scale>
          <a:sx n="145" d="100"/>
          <a:sy n="145" d="100"/>
        </p:scale>
        <p:origin x="60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0d364bd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00d364bd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05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02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65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862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9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C91B3DF8-1F7F-9879-9AD1-99BE12D7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>
            <a:extLst>
              <a:ext uri="{FF2B5EF4-FFF2-40B4-BE49-F238E27FC236}">
                <a16:creationId xmlns:a16="http://schemas.microsoft.com/office/drawing/2014/main" id="{2AE534C7-C3C7-EF9A-67AB-96833CB970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>
            <a:extLst>
              <a:ext uri="{FF2B5EF4-FFF2-40B4-BE49-F238E27FC236}">
                <a16:creationId xmlns:a16="http://schemas.microsoft.com/office/drawing/2014/main" id="{8290A4A0-F468-9B0C-1916-A98146F49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02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3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8DC3DF29-97A3-1F17-7E32-C957C8DF5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>
            <a:extLst>
              <a:ext uri="{FF2B5EF4-FFF2-40B4-BE49-F238E27FC236}">
                <a16:creationId xmlns:a16="http://schemas.microsoft.com/office/drawing/2014/main" id="{947FC78E-749F-3D02-C47C-8F641DA3F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>
            <a:extLst>
              <a:ext uri="{FF2B5EF4-FFF2-40B4-BE49-F238E27FC236}">
                <a16:creationId xmlns:a16="http://schemas.microsoft.com/office/drawing/2014/main" id="{807EDCCB-1262-5BF8-171A-C9F41DC8F8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1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F8727AC6-1734-EAE4-7976-D912D9A8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0d364bdf_0_49:notes">
            <a:extLst>
              <a:ext uri="{FF2B5EF4-FFF2-40B4-BE49-F238E27FC236}">
                <a16:creationId xmlns:a16="http://schemas.microsoft.com/office/drawing/2014/main" id="{27C9DEC3-F809-3352-B196-2B7DD0CA84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00d364bdf_0_49:notes">
            <a:extLst>
              <a:ext uri="{FF2B5EF4-FFF2-40B4-BE49-F238E27FC236}">
                <a16:creationId xmlns:a16="http://schemas.microsoft.com/office/drawing/2014/main" id="{2CF245C7-8482-209D-3C31-3853BE102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47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423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29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133e056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133e0565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133e0565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133e0565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17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79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0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0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0d364b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0d364b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6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496600"/>
            <a:ext cx="8520600" cy="14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"/>
              <a:buNone/>
              <a:defRPr sz="42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1350" y="20040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Light"/>
              <a:buNone/>
              <a:defRPr sz="24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2426" y="2668575"/>
            <a:ext cx="1718441" cy="23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>
                <a:solidFill>
                  <a:schemeClr val="lt1"/>
                </a:solidFill>
                <a:highlight>
                  <a:srgbClr val="156CA5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1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1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2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2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Font typeface="Open Sans"/>
              <a:buNone/>
              <a:defRPr sz="36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>
            <a:stCxn id="16" idx="1"/>
          </p:cNvCxnSpPr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5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6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Font typeface="Open Sans"/>
              <a:buNone/>
              <a:defRPr sz="24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7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7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8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"/>
              <a:buNone/>
              <a:defRPr sz="42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9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18800" y="400355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0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0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w="9525" cap="flat" cmpd="sng">
            <a:solidFill>
              <a:srgbClr val="156C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rennes2024.drupalcamp.fr/programme/conferences/12-design-syste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nnes2024.drupalcamp.fr/programme/conferences/27-tma-fun/" TargetMode="External"/><Relationship Id="rId5" Type="http://schemas.openxmlformats.org/officeDocument/2006/relationships/hyperlink" Target="https://rennes2024.drupalcamp.fr/programme/conferences/19-sdc/" TargetMode="External"/><Relationship Id="rId4" Type="http://schemas.openxmlformats.org/officeDocument/2006/relationships/hyperlink" Target="https://rennes2024.drupalcamp.fr/programme/conferences/21-rex-rotisseu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_-Je5Xpbq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475" y="3792200"/>
            <a:ext cx="1437600" cy="1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311700" y="191800"/>
            <a:ext cx="8520600" cy="14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Les containers queries : une nouvelle façon de concevoir un site responsive</a:t>
            </a:r>
            <a:endParaRPr sz="3200" dirty="0"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361350" y="1699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Par Thibaut Courant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1" dirty="0"/>
              <a:t>l</a:t>
            </a:r>
            <a:r>
              <a:rPr lang="fr" sz="1400" i="1" dirty="0"/>
              <a:t>e 28 Mars 2024</a:t>
            </a:r>
            <a:endParaRPr sz="1600" i="1" dirty="0"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326" y="4393061"/>
            <a:ext cx="1437600" cy="3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375" y="4170194"/>
            <a:ext cx="1244012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50" y="4373888"/>
            <a:ext cx="1393500" cy="4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03B044-E20D-2936-C54E-24B00C67A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présentation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Google Shape;105;p14">
            <a:extLst>
              <a:ext uri="{FF2B5EF4-FFF2-40B4-BE49-F238E27FC236}">
                <a16:creationId xmlns:a16="http://schemas.microsoft.com/office/drawing/2014/main" id="{B4FDFA5C-7F4C-AABD-FB2E-BFA3204A492F}"/>
              </a:ext>
            </a:extLst>
          </p:cNvPr>
          <p:cNvSpPr txBox="1">
            <a:spLocks/>
          </p:cNvSpPr>
          <p:nvPr/>
        </p:nvSpPr>
        <p:spPr>
          <a:xfrm>
            <a:off x="255862" y="1127401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starter-kit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Déclaration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3E8D16-3E2F-4687-10EF-BDBA2344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0" y="1991217"/>
            <a:ext cx="4237385" cy="168876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30CE419-2E64-1ADC-CD41-DD4212260422}"/>
              </a:ext>
            </a:extLst>
          </p:cNvPr>
          <p:cNvSpPr/>
          <p:nvPr/>
        </p:nvSpPr>
        <p:spPr>
          <a:xfrm rot="10800000">
            <a:off x="4696243" y="2177456"/>
            <a:ext cx="361950" cy="137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2AFC31D-52E8-04C0-0F41-9EF492A29C88}"/>
              </a:ext>
            </a:extLst>
          </p:cNvPr>
          <p:cNvSpPr/>
          <p:nvPr/>
        </p:nvSpPr>
        <p:spPr>
          <a:xfrm rot="10800000">
            <a:off x="4696243" y="3109548"/>
            <a:ext cx="361950" cy="137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C71B54-D7FA-9235-8FAB-601359453A3F}"/>
              </a:ext>
            </a:extLst>
          </p:cNvPr>
          <p:cNvSpPr txBox="1"/>
          <p:nvPr/>
        </p:nvSpPr>
        <p:spPr>
          <a:xfrm>
            <a:off x="5249986" y="209233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propriété à vérifier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AE9774-F47C-728E-9609-24E38A8C7F5A}"/>
              </a:ext>
            </a:extLst>
          </p:cNvPr>
          <p:cNvSpPr txBox="1"/>
          <p:nvPr/>
        </p:nvSpPr>
        <p:spPr>
          <a:xfrm>
            <a:off x="5249985" y="3025812"/>
            <a:ext cx="27190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</a:t>
            </a:r>
            <a:r>
              <a:rPr lang="fr-FR" dirty="0" err="1"/>
              <a:t>breakpoints</a:t>
            </a:r>
            <a:r>
              <a:rPr lang="fr-FR" dirty="0"/>
              <a:t> à définir</a:t>
            </a:r>
          </a:p>
          <a:p>
            <a:endParaRPr lang="fr-FR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dirty="0"/>
              <a:t>Connaitre l’état du container</a:t>
            </a:r>
          </a:p>
          <a:p>
            <a:pPr lvl="2"/>
            <a:r>
              <a:rPr lang="fr-FR" sz="1200" i="1" dirty="0" err="1"/>
              <a:t>Inline</a:t>
            </a:r>
            <a:r>
              <a:rPr lang="fr-FR" sz="1200" i="1" dirty="0"/>
              <a:t>-size , </a:t>
            </a:r>
            <a:r>
              <a:rPr lang="fr-FR" sz="1200" i="1" dirty="0" err="1"/>
              <a:t>width</a:t>
            </a:r>
            <a:r>
              <a:rPr lang="fr-FR" sz="1200" i="1" dirty="0"/>
              <a:t>, block-size, </a:t>
            </a:r>
            <a:r>
              <a:rPr lang="fr-FR" sz="1200" i="1" dirty="0" err="1"/>
              <a:t>height</a:t>
            </a:r>
            <a:r>
              <a:rPr lang="fr-FR" sz="1200" i="1" dirty="0"/>
              <a:t>, </a:t>
            </a:r>
          </a:p>
          <a:p>
            <a:pPr lvl="2"/>
            <a:r>
              <a:rPr lang="fr-FR" sz="1200" i="1" dirty="0"/>
              <a:t>aspect-ratio, orientation </a:t>
            </a:r>
          </a:p>
          <a:p>
            <a:pPr lvl="2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9F8F31-C9D8-C581-1128-542EEB893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91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présentation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Google Shape;105;p14">
            <a:extLst>
              <a:ext uri="{FF2B5EF4-FFF2-40B4-BE49-F238E27FC236}">
                <a16:creationId xmlns:a16="http://schemas.microsoft.com/office/drawing/2014/main" id="{B4FDFA5C-7F4C-AABD-FB2E-BFA3204A492F}"/>
              </a:ext>
            </a:extLst>
          </p:cNvPr>
          <p:cNvSpPr txBox="1">
            <a:spLocks/>
          </p:cNvSpPr>
          <p:nvPr/>
        </p:nvSpPr>
        <p:spPr>
          <a:xfrm>
            <a:off x="255862" y="1127401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starter-kit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Déclaration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3E8D16-3E2F-4687-10EF-BDBA2344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0" y="1991217"/>
            <a:ext cx="4237385" cy="168876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B0F6D0-9C7A-D81E-6904-26768E6B8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 descr="Une image contenant texte, habits, personne, homme&#10;&#10;Description générée automatiquement">
            <a:extLst>
              <a:ext uri="{FF2B5EF4-FFF2-40B4-BE49-F238E27FC236}">
                <a16:creationId xmlns:a16="http://schemas.microsoft.com/office/drawing/2014/main" id="{36A64FAF-7850-7341-0D2A-73210CB6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77" y="1964905"/>
            <a:ext cx="3089311" cy="17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en pratique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333490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CEF0C4-7D91-ADC9-C811-3F560CE03B24}"/>
              </a:ext>
            </a:extLst>
          </p:cNvPr>
          <p:cNvGrpSpPr/>
          <p:nvPr/>
        </p:nvGrpSpPr>
        <p:grpSpPr>
          <a:xfrm>
            <a:off x="311700" y="1307553"/>
            <a:ext cx="8128408" cy="3113744"/>
            <a:chOff x="311700" y="1439121"/>
            <a:chExt cx="8128408" cy="311374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BD332A9-8EB6-B3B5-1749-5826CDF51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700" y="1444815"/>
              <a:ext cx="2405996" cy="3108050"/>
            </a:xfrm>
            <a:prstGeom prst="rect">
              <a:avLst/>
            </a:prstGeom>
          </p:spPr>
        </p:pic>
        <p:pic>
          <p:nvPicPr>
            <p:cNvPr id="12" name="2024-03-05 17-05-08">
              <a:hlinkClick r:id="" action="ppaction://media"/>
              <a:extLst>
                <a:ext uri="{FF2B5EF4-FFF2-40B4-BE49-F238E27FC236}">
                  <a16:creationId xmlns:a16="http://schemas.microsoft.com/office/drawing/2014/main" id="{A8850157-C58F-6F14-851C-238AF9822F7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904563" y="1439121"/>
              <a:ext cx="5535545" cy="3113744"/>
            </a:xfrm>
            <a:prstGeom prst="rect">
              <a:avLst/>
            </a:prstGeom>
          </p:spPr>
        </p:pic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CB6F566-5598-E28E-EBEB-0EA4182FAA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0415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en pratique</a:t>
            </a:r>
            <a:endParaRPr sz="2400" dirty="0"/>
          </a:p>
        </p:txBody>
      </p:sp>
      <p:pic>
        <p:nvPicPr>
          <p:cNvPr id="6" name="2024-03-05 17-52-47">
            <a:hlinkClick r:id="" action="ppaction://media"/>
            <a:extLst>
              <a:ext uri="{FF2B5EF4-FFF2-40B4-BE49-F238E27FC236}">
                <a16:creationId xmlns:a16="http://schemas.microsoft.com/office/drawing/2014/main" id="{865F3899-BD8D-4219-BDEA-3086BC888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6345" y="1174877"/>
            <a:ext cx="5656729" cy="318191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4D701F-6E0C-7545-1323-E31CB4884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endParaRPr sz="24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3717F61-9161-DBBA-7F1A-D65190916BEC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27A8265-E984-4BAA-F191-822AB58E3F8C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Moins de code que pour les Media </a:t>
              </a:r>
              <a:r>
                <a:rPr lang="fr-FR" sz="1600" dirty="0" err="1"/>
                <a:t>Queries</a:t>
              </a:r>
              <a:r>
                <a:rPr lang="fr-FR" sz="1600" dirty="0"/>
                <a:t> pour le même résultat</a:t>
              </a:r>
            </a:p>
          </p:txBody>
        </p:sp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AF696DA4-43D2-E900-7F49-DE701C441C1B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3BBBA0A-1EF6-7DEC-FF3A-CA77E920A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75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B5820C8-F8CC-6700-BF86-A2BB60FD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6E4C7800-F683-441F-52D0-BA99CAB18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endParaRPr sz="24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EC8BA1C-6220-F201-7CF3-67CF568AF936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E0B9472-8CB3-5922-3D45-40300469756C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Moins de code que pour les Media </a:t>
              </a:r>
              <a:r>
                <a:rPr lang="fr-FR" sz="1600" dirty="0" err="1"/>
                <a:t>Queries</a:t>
              </a:r>
              <a:r>
                <a:rPr lang="fr-FR" sz="1600" dirty="0"/>
                <a:t> pour le même résultat</a:t>
              </a:r>
            </a:p>
          </p:txBody>
        </p:sp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F0D7B7F1-C5FA-F589-25EE-E08A9F645BDB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6D76F1B-068C-4200-33F8-3D5B168B75FE}"/>
              </a:ext>
            </a:extLst>
          </p:cNvPr>
          <p:cNvGrpSpPr/>
          <p:nvPr/>
        </p:nvGrpSpPr>
        <p:grpSpPr>
          <a:xfrm>
            <a:off x="552450" y="1992652"/>
            <a:ext cx="6118065" cy="338554"/>
            <a:chOff x="552450" y="1842172"/>
            <a:chExt cx="6118065" cy="338554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4B09AC3-40E5-44A6-192C-A8E5493566FB}"/>
                </a:ext>
              </a:extLst>
            </p:cNvPr>
            <p:cNvSpPr txBox="1"/>
            <p:nvPr/>
          </p:nvSpPr>
          <p:spPr>
            <a:xfrm>
              <a:off x="1007183" y="1842172"/>
              <a:ext cx="566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Indépendance des composants : facilite la réutilisation</a:t>
              </a:r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1A48D892-513F-6C90-CDE7-BD0BC261110E}"/>
                </a:ext>
              </a:extLst>
            </p:cNvPr>
            <p:cNvSpPr/>
            <p:nvPr/>
          </p:nvSpPr>
          <p:spPr>
            <a:xfrm>
              <a:off x="552450" y="1907085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10F0A9D-FB56-854F-B64F-F65E6411A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32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endParaRPr sz="24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3717F61-9161-DBBA-7F1A-D65190916BEC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27A8265-E984-4BAA-F191-822AB58E3F8C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Moins de code que pour les Media </a:t>
              </a:r>
              <a:r>
                <a:rPr lang="fr-FR" sz="1600" dirty="0" err="1"/>
                <a:t>Queries</a:t>
              </a:r>
              <a:r>
                <a:rPr lang="fr-FR" sz="1600" dirty="0"/>
                <a:t> pour le même résultat</a:t>
              </a:r>
            </a:p>
          </p:txBody>
        </p:sp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AF696DA4-43D2-E900-7F49-DE701C441C1B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C870B00-DC1C-2333-9502-9633CB5B983D}"/>
              </a:ext>
            </a:extLst>
          </p:cNvPr>
          <p:cNvGrpSpPr/>
          <p:nvPr/>
        </p:nvGrpSpPr>
        <p:grpSpPr>
          <a:xfrm>
            <a:off x="552450" y="1992652"/>
            <a:ext cx="6118065" cy="338554"/>
            <a:chOff x="552450" y="1842172"/>
            <a:chExt cx="6118065" cy="338554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5368478-93E3-8FF5-20EA-ED2347291D13}"/>
                </a:ext>
              </a:extLst>
            </p:cNvPr>
            <p:cNvSpPr txBox="1"/>
            <p:nvPr/>
          </p:nvSpPr>
          <p:spPr>
            <a:xfrm>
              <a:off x="1007183" y="1842172"/>
              <a:ext cx="566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Indépendance des composants : facilite la réutilisation</a:t>
              </a:r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7582DA94-3CCD-7241-8E6C-F9627B2A75E1}"/>
                </a:ext>
              </a:extLst>
            </p:cNvPr>
            <p:cNvSpPr/>
            <p:nvPr/>
          </p:nvSpPr>
          <p:spPr>
            <a:xfrm>
              <a:off x="552450" y="1907085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086E997-85A1-8A75-3C80-79730F1914FB}"/>
              </a:ext>
            </a:extLst>
          </p:cNvPr>
          <p:cNvGrpSpPr/>
          <p:nvPr/>
        </p:nvGrpSpPr>
        <p:grpSpPr>
          <a:xfrm>
            <a:off x="552451" y="2494278"/>
            <a:ext cx="6893429" cy="338554"/>
            <a:chOff x="552451" y="2209111"/>
            <a:chExt cx="6893429" cy="338554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3FB9B65-8910-4FD0-AAC4-239CDD7D907F}"/>
                </a:ext>
              </a:extLst>
            </p:cNvPr>
            <p:cNvSpPr/>
            <p:nvPr/>
          </p:nvSpPr>
          <p:spPr>
            <a:xfrm>
              <a:off x="552451" y="2274024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5E45211-A847-7956-5DC8-14CBD3329E23}"/>
                </a:ext>
              </a:extLst>
            </p:cNvPr>
            <p:cNvSpPr txBox="1"/>
            <p:nvPr/>
          </p:nvSpPr>
          <p:spPr>
            <a:xfrm>
              <a:off x="1039187" y="2209111"/>
              <a:ext cx="6406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Flexibilité des composants : gestion plus fine des propriétés </a:t>
              </a:r>
              <a:r>
                <a:rPr lang="fr-FR" sz="1600" dirty="0" err="1"/>
                <a:t>css</a:t>
              </a:r>
              <a:endParaRPr lang="fr-FR" sz="1600" dirty="0"/>
            </a:p>
          </p:txBody>
        </p:sp>
      </p:grp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3BBBA0A-1EF6-7DEC-FF3A-CA77E920A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33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unités</a:t>
            </a:r>
            <a:endParaRPr sz="2400" dirty="0"/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7A776343-9D9A-0BED-FED5-7D43ED93D720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De nouvelles unités !  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6F9188F-ECAB-5B44-49F8-00DF169C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71238"/>
              </p:ext>
            </p:extLst>
          </p:nvPr>
        </p:nvGraphicFramePr>
        <p:xfrm>
          <a:off x="305122" y="1644925"/>
          <a:ext cx="42603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58">
                  <a:extLst>
                    <a:ext uri="{9D8B030D-6E8A-4147-A177-3AD203B41FA5}">
                      <a16:colId xmlns:a16="http://schemas.microsoft.com/office/drawing/2014/main" val="3659367443"/>
                    </a:ext>
                  </a:extLst>
                </a:gridCol>
                <a:gridCol w="3388542">
                  <a:extLst>
                    <a:ext uri="{9D8B030D-6E8A-4147-A177-3AD203B41FA5}">
                      <a16:colId xmlns:a16="http://schemas.microsoft.com/office/drawing/2014/main" val="3674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Cqw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1% de la </a:t>
                      </a:r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largeur</a:t>
                      </a: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du container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82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Cqh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1% de la hauteur du container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8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Cqi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1% de la </a:t>
                      </a:r>
                      <a:r>
                        <a:rPr lang="en-US" dirty="0" err="1"/>
                        <a:t>largeur</a:t>
                      </a:r>
                      <a:r>
                        <a:rPr lang="en-US" dirty="0"/>
                        <a:t> inline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4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1% de la hauteur de block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0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Cqmin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Plus petit </a:t>
                      </a:r>
                      <a:r>
                        <a:rPr lang="en-US" dirty="0" err="1"/>
                        <a:t>cqi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1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cqmax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Plus grand </a:t>
                      </a:r>
                      <a:r>
                        <a:rPr lang="en-US" dirty="0" err="1"/>
                        <a:t>cqi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238015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79500EC0-344C-307A-AB65-0F05F583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46" y="650213"/>
            <a:ext cx="2100885" cy="2107232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DC225A73-F7A0-D657-13CA-D3033E5F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955165C-0A7C-5F03-8D50-38D90E204873}"/>
              </a:ext>
            </a:extLst>
          </p:cNvPr>
          <p:cNvGrpSpPr/>
          <p:nvPr/>
        </p:nvGrpSpPr>
        <p:grpSpPr>
          <a:xfrm>
            <a:off x="4553234" y="2891003"/>
            <a:ext cx="6948292" cy="584775"/>
            <a:chOff x="4553234" y="2507161"/>
            <a:chExt cx="6948292" cy="584775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C5787554-4C9C-783E-9180-F713B22155A5}"/>
                </a:ext>
              </a:extLst>
            </p:cNvPr>
            <p:cNvSpPr/>
            <p:nvPr/>
          </p:nvSpPr>
          <p:spPr>
            <a:xfrm>
              <a:off x="4553234" y="2695184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A9A9E65-2931-F334-2171-60C50F4A8A9D}"/>
                </a:ext>
              </a:extLst>
            </p:cNvPr>
            <p:cNvSpPr txBox="1"/>
            <p:nvPr/>
          </p:nvSpPr>
          <p:spPr>
            <a:xfrm>
              <a:off x="5094833" y="2507161"/>
              <a:ext cx="64066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Des unités plus précises </a:t>
              </a:r>
            </a:p>
            <a:p>
              <a:r>
                <a:rPr lang="fr-FR" sz="1600" dirty="0"/>
                <a:t>que les unités de </a:t>
              </a:r>
              <a:r>
                <a:rPr lang="fr-FR" sz="1600" dirty="0" err="1"/>
                <a:t>viewport</a:t>
              </a:r>
              <a:r>
                <a:rPr lang="fr-FR" sz="1600" dirty="0"/>
                <a:t> (</a:t>
              </a:r>
              <a:r>
                <a:rPr lang="fr-FR" sz="1600" dirty="0" err="1"/>
                <a:t>vw</a:t>
              </a:r>
              <a:r>
                <a:rPr lang="fr-FR" sz="1600" dirty="0"/>
                <a:t> et </a:t>
              </a:r>
              <a:r>
                <a:rPr lang="fr-FR" sz="1600" dirty="0" err="1"/>
                <a:t>vh</a:t>
              </a:r>
              <a:r>
                <a:rPr lang="fr-FR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5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30965B69-BD00-30D3-4164-ECD7A7155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ECC544E4-736C-BDD6-F185-FBC090062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unités</a:t>
            </a:r>
            <a:endParaRPr sz="2400" dirty="0"/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85878408-26DC-1D47-8883-932634EB155B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De nouvelles unités !  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4AB797A-74C7-492D-155F-D3B4F5F4B0CF}"/>
              </a:ext>
            </a:extLst>
          </p:cNvPr>
          <p:cNvGraphicFramePr>
            <a:graphicFrameLocks noGrp="1"/>
          </p:cNvGraphicFramePr>
          <p:nvPr/>
        </p:nvGraphicFramePr>
        <p:xfrm>
          <a:off x="305122" y="1644925"/>
          <a:ext cx="42603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58">
                  <a:extLst>
                    <a:ext uri="{9D8B030D-6E8A-4147-A177-3AD203B41FA5}">
                      <a16:colId xmlns:a16="http://schemas.microsoft.com/office/drawing/2014/main" val="3659367443"/>
                    </a:ext>
                  </a:extLst>
                </a:gridCol>
                <a:gridCol w="3388542">
                  <a:extLst>
                    <a:ext uri="{9D8B030D-6E8A-4147-A177-3AD203B41FA5}">
                      <a16:colId xmlns:a16="http://schemas.microsoft.com/office/drawing/2014/main" val="3674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Cqw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1% de la </a:t>
                      </a:r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largeur</a:t>
                      </a: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du container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82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Cqh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1% de la hauteur du container</a:t>
                      </a:r>
                      <a:endParaRPr lang="fr-FR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8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Cqi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1% de la </a:t>
                      </a:r>
                      <a:r>
                        <a:rPr lang="en-US" dirty="0" err="1"/>
                        <a:t>largeur</a:t>
                      </a:r>
                      <a:r>
                        <a:rPr lang="en-US" dirty="0"/>
                        <a:t> inline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4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1% de la hauteur de block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0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Cqmin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Plus petit </a:t>
                      </a:r>
                      <a:r>
                        <a:rPr lang="en-US" dirty="0" err="1"/>
                        <a:t>cqi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1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cqmax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Plus grand </a:t>
                      </a:r>
                      <a:r>
                        <a:rPr lang="en-US" dirty="0" err="1"/>
                        <a:t>cqi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cqb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238015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D49AE62F-6CF8-922A-C21A-9F85546F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46" y="650213"/>
            <a:ext cx="2100885" cy="2107232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00B764DF-4638-04DF-DD25-3F4DB25E0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F2FA725-E77A-08F8-475B-BF42609E538D}"/>
              </a:ext>
            </a:extLst>
          </p:cNvPr>
          <p:cNvGrpSpPr/>
          <p:nvPr/>
        </p:nvGrpSpPr>
        <p:grpSpPr>
          <a:xfrm>
            <a:off x="4553234" y="2891003"/>
            <a:ext cx="6948292" cy="584775"/>
            <a:chOff x="4553234" y="2507161"/>
            <a:chExt cx="6948292" cy="584775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50DC7893-F515-20AE-6A9E-81D17BD884BD}"/>
                </a:ext>
              </a:extLst>
            </p:cNvPr>
            <p:cNvSpPr/>
            <p:nvPr/>
          </p:nvSpPr>
          <p:spPr>
            <a:xfrm>
              <a:off x="4553234" y="2695184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48FA951-7602-1E49-9CB0-3B118DEC3A0A}"/>
                </a:ext>
              </a:extLst>
            </p:cNvPr>
            <p:cNvSpPr txBox="1"/>
            <p:nvPr/>
          </p:nvSpPr>
          <p:spPr>
            <a:xfrm>
              <a:off x="5094833" y="2507161"/>
              <a:ext cx="64066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Des unités plus précises </a:t>
              </a:r>
            </a:p>
            <a:p>
              <a:r>
                <a:rPr lang="fr-FR" sz="1600" dirty="0"/>
                <a:t>que les unités de </a:t>
              </a:r>
              <a:r>
                <a:rPr lang="fr-FR" sz="1600" dirty="0" err="1"/>
                <a:t>viewport</a:t>
              </a:r>
              <a:r>
                <a:rPr lang="fr-FR" sz="1600" dirty="0"/>
                <a:t> (</a:t>
              </a:r>
              <a:r>
                <a:rPr lang="fr-FR" sz="1600" dirty="0" err="1"/>
                <a:t>vw</a:t>
              </a:r>
              <a:r>
                <a:rPr lang="fr-FR" sz="1600" dirty="0"/>
                <a:t> et </a:t>
              </a:r>
              <a:r>
                <a:rPr lang="fr-FR" sz="1600" dirty="0" err="1"/>
                <a:t>vh</a:t>
              </a:r>
              <a:r>
                <a:rPr lang="fr-FR" sz="1600" dirty="0"/>
                <a:t>)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1672085C-0D14-198E-474A-F85D810C3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34" y="3679535"/>
            <a:ext cx="400050" cy="2952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1D75543-BFCB-2B88-3B2A-FF5819228AAA}"/>
              </a:ext>
            </a:extLst>
          </p:cNvPr>
          <p:cNvSpPr txBox="1"/>
          <p:nvPr/>
        </p:nvSpPr>
        <p:spPr>
          <a:xfrm>
            <a:off x="5094833" y="3657690"/>
            <a:ext cx="31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Encore améliorer le responsive </a:t>
            </a:r>
          </a:p>
        </p:txBody>
      </p:sp>
    </p:spTree>
    <p:extLst>
      <p:ext uri="{BB962C8B-B14F-4D97-AF65-F5344CB8AC3E}">
        <p14:creationId xmlns:p14="http://schemas.microsoft.com/office/powerpoint/2010/main" val="79987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unités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310402-48D4-53CF-3669-DFBD83A83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363B6F-1B47-80A9-2D64-6ADBB507F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7" y="1551798"/>
            <a:ext cx="2724530" cy="7716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CAC6C90-071A-B397-9250-B829DB48728A}"/>
              </a:ext>
            </a:extLst>
          </p:cNvPr>
          <p:cNvSpPr txBox="1"/>
          <p:nvPr/>
        </p:nvSpPr>
        <p:spPr>
          <a:xfrm>
            <a:off x="311700" y="2649234"/>
            <a:ext cx="310250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Les container </a:t>
            </a:r>
            <a:r>
              <a:rPr lang="fr-FR" sz="1200" dirty="0" err="1"/>
              <a:t>queries</a:t>
            </a:r>
            <a:r>
              <a:rPr lang="fr-FR" sz="1200" dirty="0"/>
              <a:t> </a:t>
            </a:r>
            <a:r>
              <a:rPr lang="fr-FR" sz="1200" dirty="0" err="1"/>
              <a:t>units</a:t>
            </a:r>
            <a:r>
              <a:rPr lang="fr-FR" sz="1200" dirty="0"/>
              <a:t> peuvent être utilisées pour n’importe quel élément descendant du container déclaré</a:t>
            </a:r>
          </a:p>
        </p:txBody>
      </p:sp>
      <p:pic>
        <p:nvPicPr>
          <p:cNvPr id="12" name="2024-03-08 11-40-19">
            <a:hlinkClick r:id="" action="ppaction://media"/>
            <a:extLst>
              <a:ext uri="{FF2B5EF4-FFF2-40B4-BE49-F238E27FC236}">
                <a16:creationId xmlns:a16="http://schemas.microsoft.com/office/drawing/2014/main" id="{4A87D1FE-C514-2E8F-D338-8AB37FE7E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575"/>
          <a:stretch/>
        </p:blipFill>
        <p:spPr>
          <a:xfrm>
            <a:off x="3811760" y="1551068"/>
            <a:ext cx="4471840" cy="3150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0C166A3-3CFA-0E0A-050B-0370F41BA89F}"/>
              </a:ext>
            </a:extLst>
          </p:cNvPr>
          <p:cNvSpPr txBox="1"/>
          <p:nvPr/>
        </p:nvSpPr>
        <p:spPr>
          <a:xfrm>
            <a:off x="311700" y="1043007"/>
            <a:ext cx="322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font-sizes responsives</a:t>
            </a:r>
          </a:p>
        </p:txBody>
      </p:sp>
    </p:spTree>
    <p:extLst>
      <p:ext uri="{BB962C8B-B14F-4D97-AF65-F5344CB8AC3E}">
        <p14:creationId xmlns:p14="http://schemas.microsoft.com/office/powerpoint/2010/main" val="331862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FD1373EF-B791-CAEB-2E76-ACB9F7DF4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>
            <a:extLst>
              <a:ext uri="{FF2B5EF4-FFF2-40B4-BE49-F238E27FC236}">
                <a16:creationId xmlns:a16="http://schemas.microsoft.com/office/drawing/2014/main" id="{73BD9E92-C9F5-292C-AB8A-834455AD1B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91800"/>
            <a:ext cx="8520600" cy="14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Les containers queries : une nouvelle façon de concevoir un site responsive</a:t>
            </a:r>
            <a:endParaRPr sz="3200" dirty="0"/>
          </a:p>
        </p:txBody>
      </p:sp>
      <p:sp>
        <p:nvSpPr>
          <p:cNvPr id="96" name="Google Shape;96;p13">
            <a:extLst>
              <a:ext uri="{FF2B5EF4-FFF2-40B4-BE49-F238E27FC236}">
                <a16:creationId xmlns:a16="http://schemas.microsoft.com/office/drawing/2014/main" id="{9B08A4B1-651C-AB82-9107-F6534B9507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350" y="1699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Par Thibaut Courant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1" dirty="0"/>
              <a:t>l</a:t>
            </a:r>
            <a:r>
              <a:rPr lang="fr" sz="1400" i="1" dirty="0"/>
              <a:t>e 28 Mars 2024</a:t>
            </a:r>
            <a:endParaRPr sz="1600" i="1" dirty="0"/>
          </a:p>
        </p:txBody>
      </p:sp>
      <p:pic>
        <p:nvPicPr>
          <p:cNvPr id="99" name="Google Shape;99;p13">
            <a:extLst>
              <a:ext uri="{FF2B5EF4-FFF2-40B4-BE49-F238E27FC236}">
                <a16:creationId xmlns:a16="http://schemas.microsoft.com/office/drawing/2014/main" id="{D4CB189C-E97C-1F4D-96FF-083D468CE6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50" y="4373888"/>
            <a:ext cx="1393500" cy="4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EBB648-3757-C297-F45D-D50D8CF61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5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EAFCCC-6E8F-3A19-276E-DBE27D2C3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E4326BA8-7473-2970-3842-19FD86083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Containers </a:t>
            </a:r>
            <a:r>
              <a:rPr lang="fr-FR" sz="2400" dirty="0" err="1"/>
              <a:t>Queries</a:t>
            </a:r>
            <a:r>
              <a:rPr lang="fr-FR" sz="2400" dirty="0"/>
              <a:t> : Et pour Drupal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E4934BB4-BFC2-56B7-3196-95BF2C3E63DF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Flexibilité dans l’utilisation de </a:t>
            </a:r>
            <a:r>
              <a:rPr lang="fr-FR" dirty="0" err="1"/>
              <a:t>Layouts</a:t>
            </a:r>
            <a:r>
              <a:rPr lang="fr-FR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3"/>
            <a:r>
              <a:rPr lang="fr-FR" dirty="0"/>
              <a:t>	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Paragraph</a:t>
            </a:r>
            <a:r>
              <a:rPr lang="fr-FR" i="1" dirty="0"/>
              <a:t> / 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i="1" dirty="0">
                <a:sym typeface="Wingdings" panose="05000000000000000000" pitchFamily="2" charset="2"/>
              </a:rPr>
              <a:t> Moins de code lorsqu’on réutiliser un paragraphe</a:t>
            </a:r>
          </a:p>
          <a:p>
            <a:pPr lvl="3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14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5B5E6-36CD-E462-463E-12FD1B95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31F4AEF-A238-D6B4-A41E-10D8B4F2D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BB3D786A-C9EC-374B-AC3E-3E131C41A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Containers </a:t>
            </a:r>
            <a:r>
              <a:rPr lang="fr-FR" sz="2400" dirty="0" err="1"/>
              <a:t>Queries</a:t>
            </a:r>
            <a:r>
              <a:rPr lang="fr-FR" sz="2400" dirty="0"/>
              <a:t> : Et pour Drupal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0C306DEA-62CB-CB72-24C2-247CEE0D6BBB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Flexibilité dans l’utilisation de </a:t>
            </a:r>
            <a:r>
              <a:rPr lang="fr-FR" dirty="0" err="1"/>
              <a:t>Layouts</a:t>
            </a:r>
            <a:r>
              <a:rPr lang="fr-FR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3"/>
            <a:r>
              <a:rPr lang="fr-FR" dirty="0"/>
              <a:t>	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Paragraph</a:t>
            </a:r>
            <a:r>
              <a:rPr lang="fr-FR" i="1" dirty="0"/>
              <a:t> / 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i="1" dirty="0">
                <a:sym typeface="Wingdings" panose="05000000000000000000" pitchFamily="2" charset="2"/>
              </a:rPr>
              <a:t> Moins de code lorsqu’on réutiliser un paragraphe</a:t>
            </a:r>
          </a:p>
          <a:p>
            <a:pPr lvl="3"/>
            <a:endParaRPr lang="fr-FR" i="1" dirty="0">
              <a:sym typeface="Wingdings" panose="05000000000000000000" pitchFamily="2" charset="2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Optimisation de </a:t>
            </a:r>
            <a:r>
              <a:rPr lang="fr-FR" dirty="0" err="1">
                <a:sym typeface="Wingdings" panose="05000000000000000000" pitchFamily="2" charset="2"/>
              </a:rPr>
              <a:t>l’atomic</a:t>
            </a:r>
            <a:r>
              <a:rPr lang="fr-FR" dirty="0">
                <a:sym typeface="Wingdings" panose="05000000000000000000" pitchFamily="2" charset="2"/>
              </a:rPr>
              <a:t> design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lvl="7"/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i="1" dirty="0">
                <a:sym typeface="Wingdings" panose="05000000000000000000" pitchFamily="2" charset="2"/>
              </a:rPr>
              <a:t>Single directory components  Associer son style directement à son module </a:t>
            </a:r>
          </a:p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1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1F81E-14F5-1F70-7AE9-D72FDF8CE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B2405A-695F-4DD2-C544-1918BA227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80F5B41D-6910-27EE-01D6-5FA210D76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Containers </a:t>
            </a:r>
            <a:r>
              <a:rPr lang="fr-FR" sz="2400" dirty="0" err="1"/>
              <a:t>Queries</a:t>
            </a:r>
            <a:r>
              <a:rPr lang="fr-FR" sz="2400" dirty="0"/>
              <a:t> : Et pour Drupal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4CBAA653-D6CD-918C-539B-83660615D24A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Flexibilité dans l’utilisation de </a:t>
            </a:r>
            <a:r>
              <a:rPr lang="fr-FR" dirty="0" err="1"/>
              <a:t>Layouts</a:t>
            </a:r>
            <a:r>
              <a:rPr lang="fr-FR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3"/>
            <a:r>
              <a:rPr lang="fr-FR" dirty="0"/>
              <a:t>	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Paragraph</a:t>
            </a:r>
            <a:r>
              <a:rPr lang="fr-FR" i="1" dirty="0"/>
              <a:t> / </a:t>
            </a:r>
            <a:r>
              <a:rPr lang="fr-FR" i="1" dirty="0" err="1"/>
              <a:t>Layout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i="1" dirty="0">
                <a:sym typeface="Wingdings" panose="05000000000000000000" pitchFamily="2" charset="2"/>
              </a:rPr>
              <a:t> Moins de code lorsqu’on réutiliser un paragraphe</a:t>
            </a:r>
          </a:p>
          <a:p>
            <a:pPr lvl="3"/>
            <a:endParaRPr lang="fr-FR" i="1" dirty="0">
              <a:sym typeface="Wingdings" panose="05000000000000000000" pitchFamily="2" charset="2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Optimisation de </a:t>
            </a:r>
            <a:r>
              <a:rPr lang="fr-FR" dirty="0" err="1">
                <a:sym typeface="Wingdings" panose="05000000000000000000" pitchFamily="2" charset="2"/>
              </a:rPr>
              <a:t>l’atomic</a:t>
            </a:r>
            <a:r>
              <a:rPr lang="fr-FR" dirty="0">
                <a:sym typeface="Wingdings" panose="05000000000000000000" pitchFamily="2" charset="2"/>
              </a:rPr>
              <a:t> design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lvl="7"/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i="1" dirty="0">
                <a:sym typeface="Wingdings" panose="05000000000000000000" pitchFamily="2" charset="2"/>
              </a:rPr>
              <a:t>Single directory components  Associer son style directement à son module </a:t>
            </a:r>
          </a:p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anose="05000000000000000000" pitchFamily="2" charset="2"/>
              </a:rPr>
              <a:t>Theming</a:t>
            </a:r>
            <a:r>
              <a:rPr lang="fr-FR" dirty="0">
                <a:sym typeface="Wingdings" panose="05000000000000000000" pitchFamily="2" charset="2"/>
              </a:rPr>
              <a:t> Drupal 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lvl="8"/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i="1" dirty="0">
                <a:sym typeface="Wingdings" panose="05000000000000000000" pitchFamily="2" charset="2"/>
              </a:rPr>
              <a:t>Réutilisation plus facile du code en changeant de thème</a:t>
            </a:r>
          </a:p>
          <a:p>
            <a:pPr lvl="8"/>
            <a:r>
              <a:rPr lang="fr-FR" i="1" dirty="0">
                <a:sym typeface="Wingdings" panose="05000000000000000000" pitchFamily="2" charset="2"/>
              </a:rPr>
              <a:t>	Propriétés </a:t>
            </a:r>
            <a:r>
              <a:rPr lang="fr-FR" i="1" dirty="0" err="1">
                <a:sym typeface="Wingdings" panose="05000000000000000000" pitchFamily="2" charset="2"/>
              </a:rPr>
              <a:t>css</a:t>
            </a:r>
            <a:r>
              <a:rPr lang="fr-FR" i="1" dirty="0">
                <a:sym typeface="Wingdings" panose="05000000000000000000" pitchFamily="2" charset="2"/>
              </a:rPr>
              <a:t> natives : utilisation possible via </a:t>
            </a:r>
            <a:r>
              <a:rPr lang="fr-FR" i="1" dirty="0" err="1">
                <a:sym typeface="Wingdings" panose="05000000000000000000" pitchFamily="2" charset="2"/>
              </a:rPr>
              <a:t>scss</a:t>
            </a:r>
            <a:r>
              <a:rPr lang="fr-FR" i="1" dirty="0">
                <a:sym typeface="Wingdings" panose="05000000000000000000" pitchFamily="2" charset="2"/>
              </a:rPr>
              <a:t>, </a:t>
            </a:r>
            <a:r>
              <a:rPr lang="fr-FR" i="1" dirty="0" err="1">
                <a:sym typeface="Wingdings" panose="05000000000000000000" pitchFamily="2" charset="2"/>
              </a:rPr>
              <a:t>sass</a:t>
            </a:r>
            <a:r>
              <a:rPr lang="fr-FR" i="1" dirty="0">
                <a:sym typeface="Wingdings" panose="05000000000000000000" pitchFamily="2" charset="2"/>
              </a:rPr>
              <a:t> ou </a:t>
            </a:r>
            <a:r>
              <a:rPr lang="fr-FR" i="1" dirty="0" err="1">
                <a:sym typeface="Wingdings" panose="05000000000000000000" pitchFamily="2" charset="2"/>
              </a:rPr>
              <a:t>less</a:t>
            </a:r>
            <a:r>
              <a:rPr lang="fr-FR" i="1" dirty="0">
                <a:sym typeface="Wingdings" panose="05000000000000000000" pitchFamily="2" charset="2"/>
              </a:rPr>
              <a:t> compilé</a:t>
            </a:r>
          </a:p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688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6BD82-BB5F-07E8-9D44-FB72A6C9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92438C-1257-17AE-8459-A3C691E83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EF6D8385-47FE-30C3-02CC-4BFA8CF0D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Dois-je abandonner mes Media </a:t>
            </a:r>
            <a:r>
              <a:rPr lang="fr-FR" sz="2400" dirty="0" err="1"/>
              <a:t>Queries</a:t>
            </a:r>
            <a:r>
              <a:rPr lang="fr-FR" sz="2400" dirty="0"/>
              <a:t>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DE00B205-8357-A1BB-35D1-50EABAD870FF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E36282-F1F9-DAF1-02B7-C6A04E0126DF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B3602CF-54CE-8870-57E0-65D05536A561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sont complémentaires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60CD941A-A259-212A-B23B-F881D505EE7B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68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DE76A-6BF5-119A-10FF-DF7638E2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E7E682-918D-B326-2A58-FF60A457A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BE8B53F6-B106-B43E-A25F-9737B1331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Dois-je abandonner mes Media </a:t>
            </a:r>
            <a:r>
              <a:rPr lang="fr-FR" sz="2400" dirty="0" err="1"/>
              <a:t>Queries</a:t>
            </a:r>
            <a:r>
              <a:rPr lang="fr-FR" sz="2400" dirty="0"/>
              <a:t>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6316BF85-2E9E-D84E-DAB0-DD959B3FBAD9}"/>
              </a:ext>
            </a:extLst>
          </p:cNvPr>
          <p:cNvSpPr txBox="1">
            <a:spLocks/>
          </p:cNvSpPr>
          <p:nvPr/>
        </p:nvSpPr>
        <p:spPr>
          <a:xfrm>
            <a:off x="388883" y="1263189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741649-211E-5D0B-ABE3-0AC9E6CEFBDE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847D0AA-AC67-0724-D9A4-8017D6F0275E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sont complémentaires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06BC2A21-87BC-8606-6A7E-9A3D27C741C1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0937D0-F33B-9A3E-6449-467F3CC35DE8}"/>
              </a:ext>
            </a:extLst>
          </p:cNvPr>
          <p:cNvGrpSpPr/>
          <p:nvPr/>
        </p:nvGrpSpPr>
        <p:grpSpPr>
          <a:xfrm>
            <a:off x="552450" y="2094412"/>
            <a:ext cx="7584367" cy="584775"/>
            <a:chOff x="552450" y="1475233"/>
            <a:chExt cx="7584367" cy="58477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4299F75-86E2-A334-ADED-2177F65931FB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adaptées aux petits éléments (Cartes, tuiles, images, </a:t>
              </a:r>
              <a:r>
                <a:rPr lang="fr-FR" sz="1600" dirty="0" err="1"/>
                <a:t>videos</a:t>
              </a:r>
              <a:r>
                <a:rPr lang="fr-FR" sz="1600" dirty="0"/>
                <a:t>) </a:t>
              </a:r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D680D823-13E2-0136-B48C-44277FB442A2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72555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A5F8-1938-D548-554F-209CD104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4B2D62-431F-A4DA-F090-B54F04333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C13BF63E-80A8-582F-13BE-21889ED0D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Dois-je abandonner mes Media </a:t>
            </a:r>
            <a:r>
              <a:rPr lang="fr-FR" sz="2400" dirty="0" err="1"/>
              <a:t>Queries</a:t>
            </a:r>
            <a:r>
              <a:rPr lang="fr-FR" sz="2400" dirty="0"/>
              <a:t>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5DF3F827-728A-A4E7-A949-48C67174EC6C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38F208-9A77-E68E-EC41-04B7FC186BA8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342E461-E601-C6A5-880C-D2A13550B53D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sont complémentaires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B8E52469-B70E-42CF-10C5-DE7FD37EAE56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C69848B-A823-6CD4-1E1E-3BF2E4E38FF8}"/>
              </a:ext>
            </a:extLst>
          </p:cNvPr>
          <p:cNvGrpSpPr/>
          <p:nvPr/>
        </p:nvGrpSpPr>
        <p:grpSpPr>
          <a:xfrm>
            <a:off x="552450" y="2890474"/>
            <a:ext cx="7998226" cy="584775"/>
            <a:chOff x="552450" y="1459231"/>
            <a:chExt cx="7559419" cy="58477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6F9386-050A-D59F-5A36-A6DDBD01B6FA}"/>
                </a:ext>
              </a:extLst>
            </p:cNvPr>
            <p:cNvSpPr txBox="1"/>
            <p:nvPr/>
          </p:nvSpPr>
          <p:spPr>
            <a:xfrm>
              <a:off x="982235" y="1459231"/>
              <a:ext cx="7129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Media </a:t>
              </a:r>
              <a:r>
                <a:rPr lang="fr-FR" sz="1600" dirty="0" err="1"/>
                <a:t>Queries</a:t>
              </a:r>
              <a:r>
                <a:rPr lang="fr-FR" sz="1600" dirty="0"/>
                <a:t> plus adaptées à la grille et </a:t>
              </a:r>
              <a:r>
                <a:rPr lang="fr-FR" sz="1600" dirty="0" err="1"/>
                <a:t>wrappers</a:t>
              </a:r>
              <a:r>
                <a:rPr lang="fr-FR" sz="1600" dirty="0"/>
                <a:t> : &lt;body&gt; &lt;main&gt; &lt;section&gt; car leur taille est en général égale à celle du </a:t>
              </a:r>
              <a:r>
                <a:rPr lang="fr-FR" sz="1600" dirty="0" err="1"/>
                <a:t>viewport</a:t>
              </a:r>
              <a:r>
                <a:rPr lang="fr-FR" sz="1600" dirty="0"/>
                <a:t>. </a:t>
              </a:r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DB843CE7-CA94-B9CB-AC6D-EC8159A1902B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FF2C418-A5DB-17C6-272B-F641FDB26D66}"/>
              </a:ext>
            </a:extLst>
          </p:cNvPr>
          <p:cNvGrpSpPr/>
          <p:nvPr/>
        </p:nvGrpSpPr>
        <p:grpSpPr>
          <a:xfrm>
            <a:off x="552450" y="2094412"/>
            <a:ext cx="7584367" cy="584775"/>
            <a:chOff x="552450" y="1475233"/>
            <a:chExt cx="7584367" cy="58477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6E00FE1-B4ED-ADA3-F643-0854F3807A88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adaptées aux petits éléments (Cartes, tuiles, images, </a:t>
              </a:r>
              <a:r>
                <a:rPr lang="fr-FR" sz="1600" dirty="0" err="1"/>
                <a:t>videos</a:t>
              </a:r>
              <a:r>
                <a:rPr lang="fr-FR" sz="1600" dirty="0"/>
                <a:t>) </a:t>
              </a:r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0E8B66E4-61D6-BFA2-F35F-E2C57D36449D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16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D8BB-E3CE-6B5F-485F-5514BB223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8DCFAB-3A43-40EB-D04E-F1A0C547C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9451D8C3-5878-29AC-5416-A3C579C85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Dois-je abandonner mes Media </a:t>
            </a:r>
            <a:r>
              <a:rPr lang="fr-FR" sz="2400" dirty="0" err="1"/>
              <a:t>Queries</a:t>
            </a:r>
            <a:r>
              <a:rPr lang="fr-FR" sz="2400" dirty="0"/>
              <a:t> ?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264A8142-3819-8D7A-BDDA-F1057C7F13A4}"/>
              </a:ext>
            </a:extLst>
          </p:cNvPr>
          <p:cNvSpPr txBox="1">
            <a:spLocks/>
          </p:cNvSpPr>
          <p:nvPr/>
        </p:nvSpPr>
        <p:spPr>
          <a:xfrm>
            <a:off x="311700" y="1182274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7"/>
            <a:endParaRPr lang="fr-FR" i="1" dirty="0">
              <a:sym typeface="Wingdings" panose="05000000000000000000" pitchFamily="2" charset="2"/>
            </a:endParaRPr>
          </a:p>
          <a:p>
            <a:pPr lvl="7"/>
            <a:endParaRPr lang="fr-FR" i="1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D05771E-12DD-3DF5-C334-EB826A5FE785}"/>
              </a:ext>
            </a:extLst>
          </p:cNvPr>
          <p:cNvGrpSpPr/>
          <p:nvPr/>
        </p:nvGrpSpPr>
        <p:grpSpPr>
          <a:xfrm>
            <a:off x="552450" y="1475233"/>
            <a:ext cx="7584367" cy="338554"/>
            <a:chOff x="552450" y="1475233"/>
            <a:chExt cx="7584367" cy="33855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FFA7834-A074-3E41-D466-27442BCDCD02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sont complémentaires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A2730FB3-C009-3D56-ADE0-187B46679937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D4FB34AF-AB9C-ABF7-4600-874AB1F165B0}"/>
              </a:ext>
            </a:extLst>
          </p:cNvPr>
          <p:cNvGrpSpPr/>
          <p:nvPr/>
        </p:nvGrpSpPr>
        <p:grpSpPr>
          <a:xfrm>
            <a:off x="552450" y="2890474"/>
            <a:ext cx="7998226" cy="584775"/>
            <a:chOff x="552450" y="1459231"/>
            <a:chExt cx="7559419" cy="58477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E8B80FD-653B-A76E-62F8-3B63BC2F17EA}"/>
                </a:ext>
              </a:extLst>
            </p:cNvPr>
            <p:cNvSpPr txBox="1"/>
            <p:nvPr/>
          </p:nvSpPr>
          <p:spPr>
            <a:xfrm>
              <a:off x="982235" y="1459231"/>
              <a:ext cx="7129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Media </a:t>
              </a:r>
              <a:r>
                <a:rPr lang="fr-FR" sz="1600" dirty="0" err="1"/>
                <a:t>Queries</a:t>
              </a:r>
              <a:r>
                <a:rPr lang="fr-FR" sz="1600" dirty="0"/>
                <a:t> plus adaptées à la grille et </a:t>
              </a:r>
              <a:r>
                <a:rPr lang="fr-FR" sz="1600" dirty="0" err="1"/>
                <a:t>wrappers</a:t>
              </a:r>
              <a:r>
                <a:rPr lang="fr-FR" sz="1600" dirty="0"/>
                <a:t> : &lt;body&gt; &lt;main&gt; &lt;section&gt; car leur taille est en général égale à celle du </a:t>
              </a:r>
              <a:r>
                <a:rPr lang="fr-FR" sz="1600" dirty="0" err="1"/>
                <a:t>viewport</a:t>
              </a:r>
              <a:r>
                <a:rPr lang="fr-FR" sz="1600" dirty="0"/>
                <a:t>. </a:t>
              </a:r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D0D004F2-B6E8-1A51-DEA0-A41AB2F443CD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97BDB9B-635C-6F05-F2F6-C0B37ED22991}"/>
              </a:ext>
            </a:extLst>
          </p:cNvPr>
          <p:cNvGrpSpPr/>
          <p:nvPr/>
        </p:nvGrpSpPr>
        <p:grpSpPr>
          <a:xfrm>
            <a:off x="552450" y="2094412"/>
            <a:ext cx="7584367" cy="584775"/>
            <a:chOff x="552450" y="1475233"/>
            <a:chExt cx="7584367" cy="58477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B75E0D8-5F8F-8DC7-C62A-1A2B656CCBE6}"/>
                </a:ext>
              </a:extLst>
            </p:cNvPr>
            <p:cNvSpPr txBox="1"/>
            <p:nvPr/>
          </p:nvSpPr>
          <p:spPr>
            <a:xfrm>
              <a:off x="1007183" y="1475233"/>
              <a:ext cx="7129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Les container </a:t>
              </a:r>
              <a:r>
                <a:rPr lang="fr-FR" sz="1600" dirty="0" err="1"/>
                <a:t>Queries</a:t>
              </a:r>
              <a:r>
                <a:rPr lang="fr-FR" sz="1600" dirty="0"/>
                <a:t> adaptées aux petits éléments (Cartes, tuiles, images, </a:t>
              </a:r>
              <a:r>
                <a:rPr lang="fr-FR" sz="1600" dirty="0" err="1"/>
                <a:t>videos</a:t>
              </a:r>
              <a:r>
                <a:rPr lang="fr-FR" sz="1600" dirty="0"/>
                <a:t>) </a:t>
              </a:r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D71F46C2-785D-1D7B-A555-85BA66547AFF}"/>
                </a:ext>
              </a:extLst>
            </p:cNvPr>
            <p:cNvSpPr/>
            <p:nvPr/>
          </p:nvSpPr>
          <p:spPr>
            <a:xfrm>
              <a:off x="552450" y="1540146"/>
              <a:ext cx="361950" cy="2087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7C19013-8CA6-CFE4-C0A9-BCBD032BB167}"/>
              </a:ext>
            </a:extLst>
          </p:cNvPr>
          <p:cNvSpPr/>
          <p:nvPr/>
        </p:nvSpPr>
        <p:spPr>
          <a:xfrm>
            <a:off x="552450" y="3856862"/>
            <a:ext cx="382960" cy="208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D7E711-BE2F-F6DF-5FB7-6F30A201A708}"/>
              </a:ext>
            </a:extLst>
          </p:cNvPr>
          <p:cNvSpPr txBox="1"/>
          <p:nvPr/>
        </p:nvSpPr>
        <p:spPr>
          <a:xfrm>
            <a:off x="1007183" y="3791949"/>
            <a:ext cx="7129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Définir leur utilisation dès la phase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36288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66775" y="304800"/>
            <a:ext cx="8520600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Des présentations à voir (ou revoir) : </a:t>
            </a:r>
            <a:endParaRPr sz="2000" dirty="0"/>
          </a:p>
        </p:txBody>
      </p:sp>
      <p:pic>
        <p:nvPicPr>
          <p:cNvPr id="2" name="Google Shape;99;p13">
            <a:extLst>
              <a:ext uri="{FF2B5EF4-FFF2-40B4-BE49-F238E27FC236}">
                <a16:creationId xmlns:a16="http://schemas.microsoft.com/office/drawing/2014/main" id="{42669449-C7F9-AB32-956C-C3E4C0EDD7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165" y="4069758"/>
            <a:ext cx="1393500" cy="42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1C7D0069-0AAF-4EEB-C19E-B37C7BD9C85F}"/>
              </a:ext>
            </a:extLst>
          </p:cNvPr>
          <p:cNvGrpSpPr/>
          <p:nvPr/>
        </p:nvGrpSpPr>
        <p:grpSpPr>
          <a:xfrm>
            <a:off x="419100" y="1181948"/>
            <a:ext cx="8053950" cy="2689077"/>
            <a:chOff x="419100" y="1000973"/>
            <a:chExt cx="8053950" cy="268907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3DA05F-5FB9-8136-C896-E83FBFE42E23}"/>
                </a:ext>
              </a:extLst>
            </p:cNvPr>
            <p:cNvSpPr txBox="1"/>
            <p:nvPr/>
          </p:nvSpPr>
          <p:spPr>
            <a:xfrm>
              <a:off x="419100" y="1722925"/>
              <a:ext cx="80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hlinkClick r:id="rId4"/>
                </a:rPr>
                <a:t>De rôtisseur à développeur Drupal, le parcours typique d'une reconversion.</a:t>
              </a:r>
              <a:r>
                <a:rPr lang="fr-FR" dirty="0"/>
                <a:t> </a:t>
              </a:r>
            </a:p>
            <a:p>
              <a:pPr lvl="1"/>
              <a:r>
                <a:rPr lang="fr-FR" dirty="0"/>
                <a:t>	Jeudi 17h30 .      </a:t>
              </a:r>
              <a:r>
                <a:rPr lang="fr-FR" b="1" dirty="0">
                  <a:solidFill>
                    <a:schemeClr val="accent1">
                      <a:lumMod val="50000"/>
                    </a:schemeClr>
                  </a:solidFill>
                </a:rPr>
                <a:t>Quentin </a:t>
              </a:r>
              <a:r>
                <a:rPr lang="fr-FR" b="1" dirty="0" err="1">
                  <a:solidFill>
                    <a:schemeClr val="accent1">
                      <a:lumMod val="50000"/>
                    </a:schemeClr>
                  </a:solidFill>
                </a:rPr>
                <a:t>Gaudino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40D2C17-A8A3-9DC1-DC83-0CBF519EB262}"/>
                </a:ext>
              </a:extLst>
            </p:cNvPr>
            <p:cNvSpPr txBox="1"/>
            <p:nvPr/>
          </p:nvSpPr>
          <p:spPr>
            <a:xfrm>
              <a:off x="419100" y="2444877"/>
              <a:ext cx="80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hlinkClick r:id="rId5"/>
                </a:rPr>
                <a:t>Single Directory Component : de </a:t>
              </a:r>
              <a:r>
                <a:rPr lang="fr-FR" dirty="0" err="1">
                  <a:hlinkClick r:id="rId5"/>
                </a:rPr>
                <a:t>l'atomic</a:t>
              </a:r>
              <a:r>
                <a:rPr lang="fr-FR" dirty="0">
                  <a:hlinkClick r:id="rId5"/>
                </a:rPr>
                <a:t> design natif dans Drupal</a:t>
              </a:r>
              <a:endParaRPr lang="fr-FR" dirty="0"/>
            </a:p>
            <a:p>
              <a:r>
                <a:rPr lang="fr-FR" dirty="0"/>
                <a:t>	Vendredi 14h00. </a:t>
              </a:r>
              <a:r>
                <a:rPr lang="fr-FR" b="1" dirty="0">
                  <a:solidFill>
                    <a:schemeClr val="accent1">
                      <a:lumMod val="50000"/>
                    </a:schemeClr>
                  </a:solidFill>
                </a:rPr>
                <a:t>Quentin </a:t>
              </a:r>
              <a:r>
                <a:rPr lang="fr-FR" b="1" dirty="0" err="1">
                  <a:solidFill>
                    <a:schemeClr val="accent1">
                      <a:lumMod val="50000"/>
                    </a:schemeClr>
                  </a:solidFill>
                </a:rPr>
                <a:t>Harelle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2FCB229-2951-73D6-6BAA-11AFA771D838}"/>
                </a:ext>
              </a:extLst>
            </p:cNvPr>
            <p:cNvSpPr txBox="1"/>
            <p:nvPr/>
          </p:nvSpPr>
          <p:spPr>
            <a:xfrm>
              <a:off x="419100" y="3166830"/>
              <a:ext cx="80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hlinkClick r:id="rId6"/>
                </a:rPr>
                <a:t>Comment redonner vie à une tierce maintenance applicative (TMA) en état de mort cérébrale ?</a:t>
              </a:r>
              <a:endParaRPr lang="fr-FR" dirty="0"/>
            </a:p>
            <a:p>
              <a:pPr lvl="1"/>
              <a:r>
                <a:rPr lang="fr-FR" dirty="0"/>
                <a:t>	Vendredi 14h45 . </a:t>
              </a:r>
              <a:r>
                <a:rPr lang="fr-FR" b="1" dirty="0">
                  <a:solidFill>
                    <a:schemeClr val="accent1">
                      <a:lumMod val="50000"/>
                    </a:schemeClr>
                  </a:solidFill>
                </a:rPr>
                <a:t>Nathalie Colin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5B1FE9D-52B5-FEAC-510D-D7A7B599BAB7}"/>
                </a:ext>
              </a:extLst>
            </p:cNvPr>
            <p:cNvSpPr txBox="1"/>
            <p:nvPr/>
          </p:nvSpPr>
          <p:spPr>
            <a:xfrm>
              <a:off x="419100" y="1000973"/>
              <a:ext cx="80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hlinkClick r:id="rId7"/>
                </a:rPr>
                <a:t>Maîtrisez l'art du design system dans Drupal : optimisez votre style pour un thème infaillible !</a:t>
              </a:r>
              <a:r>
                <a:rPr lang="fr-FR" dirty="0"/>
                <a:t>	Jeudi 11h00 .      </a:t>
              </a:r>
              <a:r>
                <a:rPr lang="fr-FR" b="1" dirty="0">
                  <a:solidFill>
                    <a:schemeClr val="accent1">
                      <a:lumMod val="50000"/>
                    </a:schemeClr>
                  </a:solidFill>
                </a:rPr>
                <a:t>Erwan Stephan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84B9FE-6569-B965-D1AB-165A81A00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69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311700" y="439750"/>
            <a:ext cx="8520600" cy="522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Références</a:t>
            </a:r>
            <a:endParaRPr sz="25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60F69-4841-8E8C-2B64-04862F0B1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E4E8075-B6DC-9E4A-BA20-D367D7E4649B}"/>
              </a:ext>
            </a:extLst>
          </p:cNvPr>
          <p:cNvGrpSpPr/>
          <p:nvPr/>
        </p:nvGrpSpPr>
        <p:grpSpPr>
          <a:xfrm>
            <a:off x="382524" y="1181948"/>
            <a:ext cx="8090526" cy="2473634"/>
            <a:chOff x="382524" y="1000973"/>
            <a:chExt cx="8090526" cy="247363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3891CED-2F61-B225-5684-17B321648AE0}"/>
                </a:ext>
              </a:extLst>
            </p:cNvPr>
            <p:cNvSpPr txBox="1"/>
            <p:nvPr/>
          </p:nvSpPr>
          <p:spPr>
            <a:xfrm>
              <a:off x="382524" y="1945071"/>
              <a:ext cx="805395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u="sng" dirty="0"/>
                <a:t>https://www.alsacreations.com/article/lire/1915-Les-Container-Queries-en-CSS.html</a:t>
              </a:r>
              <a:endParaRPr lang="fr-FR" b="1" u="sng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EAD65F0-A1C2-94D0-8181-D2B9A2ED9995}"/>
                </a:ext>
              </a:extLst>
            </p:cNvPr>
            <p:cNvSpPr txBox="1"/>
            <p:nvPr/>
          </p:nvSpPr>
          <p:spPr>
            <a:xfrm>
              <a:off x="419100" y="2750849"/>
              <a:ext cx="8053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hlinkClick r:id="rId3"/>
                </a:rPr>
                <a:t>https://www.youtube.com/watch?v=3_-Je5XpbqY</a:t>
              </a:r>
              <a:r>
                <a:rPr lang="fr-FR" dirty="0"/>
                <a:t> Kevin Powell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ECF2962-A453-ACD8-897A-A45E074E39F8}"/>
                </a:ext>
              </a:extLst>
            </p:cNvPr>
            <p:cNvSpPr txBox="1"/>
            <p:nvPr/>
          </p:nvSpPr>
          <p:spPr>
            <a:xfrm>
              <a:off x="419100" y="3166830"/>
              <a:ext cx="8053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B1055D1-BBD0-6C81-C42C-C2A7DF73FC1F}"/>
                </a:ext>
              </a:extLst>
            </p:cNvPr>
            <p:cNvSpPr txBox="1"/>
            <p:nvPr/>
          </p:nvSpPr>
          <p:spPr>
            <a:xfrm>
              <a:off x="419100" y="1000973"/>
              <a:ext cx="805395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u="sng" dirty="0"/>
                <a:t>https://css-tricks.com/say-hello-to-css-container-queries/</a:t>
              </a:r>
              <a:r>
                <a:rPr lang="fr-FR" dirty="0"/>
                <a:t>	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64E573F2-BF1E-7396-5BB9-2F1214F73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998652"/>
            <a:ext cx="669258" cy="6743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27F6DF-44E6-FB84-8F81-D1F2695E7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356" y="1884606"/>
            <a:ext cx="669258" cy="6792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5266F4-0B33-D4B5-9075-B337BE345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356" y="2750885"/>
            <a:ext cx="685044" cy="6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5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2912700" y="458475"/>
            <a:ext cx="2620500" cy="3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400" b="1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Merci</a:t>
            </a:r>
            <a:r>
              <a:rPr lang="fr" sz="37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endParaRPr sz="3700">
              <a:solidFill>
                <a:srgbClr val="156CA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700" i="1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pour votre écoute !</a:t>
            </a:r>
            <a:endParaRPr sz="3700" i="1">
              <a:solidFill>
                <a:srgbClr val="156CA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2173500"/>
            <a:ext cx="1437600" cy="14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1" y="1677611"/>
            <a:ext cx="1437600" cy="3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50" y="3421994"/>
            <a:ext cx="1244012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55" y="751275"/>
            <a:ext cx="1437600" cy="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051" y="1119575"/>
            <a:ext cx="1718441" cy="23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B44E1E-9553-10A9-00CD-F0ECE1DB7B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28675" y="3540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Concevoir un site « responsive »</a:t>
            </a:r>
            <a:endParaRPr sz="25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82E2F8-BD84-9417-8EFC-D2C93552CCF7}"/>
              </a:ext>
            </a:extLst>
          </p:cNvPr>
          <p:cNvSpPr txBox="1"/>
          <p:nvPr/>
        </p:nvSpPr>
        <p:spPr>
          <a:xfrm>
            <a:off x="1809750" y="1541162"/>
            <a:ext cx="485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58.22% du </a:t>
            </a:r>
            <a:r>
              <a:rPr lang="fr-FR" sz="1600" dirty="0" err="1"/>
              <a:t>traffic</a:t>
            </a:r>
            <a:r>
              <a:rPr lang="fr-FR" sz="1600" dirty="0"/>
              <a:t> internet mondial se fait sur mobile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DC69EEF-4942-C2CE-FE9D-C5A534BF7D08}"/>
              </a:ext>
            </a:extLst>
          </p:cNvPr>
          <p:cNvSpPr/>
          <p:nvPr/>
        </p:nvSpPr>
        <p:spPr>
          <a:xfrm>
            <a:off x="552450" y="2271296"/>
            <a:ext cx="3619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A326A0A-3492-9EDD-E4A1-47AADC8489F7}"/>
              </a:ext>
            </a:extLst>
          </p:cNvPr>
          <p:cNvSpPr/>
          <p:nvPr/>
        </p:nvSpPr>
        <p:spPr>
          <a:xfrm>
            <a:off x="552450" y="2944565"/>
            <a:ext cx="3619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31DA-B63B-94CD-8788-EAFC313C5439}"/>
              </a:ext>
            </a:extLst>
          </p:cNvPr>
          <p:cNvSpPr txBox="1"/>
          <p:nvPr/>
        </p:nvSpPr>
        <p:spPr>
          <a:xfrm>
            <a:off x="1200150" y="2275642"/>
            <a:ext cx="714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Avoir un site responsive = = nécessité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CE3887-FA7C-DF22-17C3-8891F45721DF}"/>
              </a:ext>
            </a:extLst>
          </p:cNvPr>
          <p:cNvSpPr txBox="1"/>
          <p:nvPr/>
        </p:nvSpPr>
        <p:spPr>
          <a:xfrm>
            <a:off x="1200150" y="2998973"/>
            <a:ext cx="714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Responsivité d’un site web quasi exclusivement gérée côté Front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E4D7E2-2D5B-3FFE-4F48-1C0130661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vs Media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endParaRPr sz="2400" dirty="0"/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5AA9201C-B031-A977-C55D-90A2D8A9A4AC}"/>
              </a:ext>
            </a:extLst>
          </p:cNvPr>
          <p:cNvSpPr txBox="1">
            <a:spLocks/>
          </p:cNvSpPr>
          <p:nvPr/>
        </p:nvSpPr>
        <p:spPr>
          <a:xfrm>
            <a:off x="200025" y="1504616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Media </a:t>
            </a:r>
            <a:r>
              <a:rPr lang="fr-FR" dirty="0" err="1"/>
              <a:t>Queries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Modifier l’apparence des éléments d’un site en fonction de </a:t>
            </a:r>
            <a:r>
              <a:rPr lang="fr-FR" b="1" dirty="0"/>
              <a:t>l’appareil ou du </a:t>
            </a:r>
            <a:r>
              <a:rPr lang="fr-FR" b="1" dirty="0" err="1"/>
              <a:t>viewport</a:t>
            </a:r>
            <a:endParaRPr lang="fr-F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30aine de propriétés de media utilisables (Taille / Couleur / préférences navigateur)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@media </a:t>
            </a:r>
            <a:r>
              <a:rPr lang="fr-FR" dirty="0" err="1"/>
              <a:t>width</a:t>
            </a:r>
            <a:r>
              <a:rPr lang="fr-FR" dirty="0"/>
              <a:t> et @media </a:t>
            </a:r>
            <a:r>
              <a:rPr lang="fr-FR" dirty="0" err="1"/>
              <a:t>resolution</a:t>
            </a:r>
            <a:r>
              <a:rPr lang="fr-FR" dirty="0"/>
              <a:t> = &gt; 99% des utilisations.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E2FEAD-D981-A393-0D48-252B3B7C1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et Media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Google Shape;105;p14">
            <a:extLst>
              <a:ext uri="{FF2B5EF4-FFF2-40B4-BE49-F238E27FC236}">
                <a16:creationId xmlns:a16="http://schemas.microsoft.com/office/drawing/2014/main" id="{B4FDFA5C-7F4C-AABD-FB2E-BFA3204A492F}"/>
              </a:ext>
            </a:extLst>
          </p:cNvPr>
          <p:cNvSpPr txBox="1">
            <a:spLocks/>
          </p:cNvSpPr>
          <p:nvPr/>
        </p:nvSpPr>
        <p:spPr>
          <a:xfrm>
            <a:off x="5249576" y="1198712"/>
            <a:ext cx="304204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Media </a:t>
            </a:r>
            <a:r>
              <a:rPr lang="fr-FR" dirty="0" err="1"/>
              <a:t>queries</a:t>
            </a:r>
            <a:r>
              <a:rPr lang="fr-FR" dirty="0"/>
              <a:t> : </a:t>
            </a:r>
          </a:p>
          <a:p>
            <a:endParaRPr lang="fr-FR" dirty="0"/>
          </a:p>
          <a:p>
            <a:r>
              <a:rPr lang="fr-FR" dirty="0"/>
              <a:t>La taille du </a:t>
            </a:r>
            <a:r>
              <a:rPr lang="fr-FR" dirty="0" err="1"/>
              <a:t>viewport</a:t>
            </a:r>
            <a:r>
              <a:rPr lang="fr-FR" dirty="0"/>
              <a:t> va conditionner l’affichage </a:t>
            </a:r>
          </a:p>
          <a:p>
            <a:r>
              <a:rPr lang="fr-FR" dirty="0"/>
              <a:t>de </a:t>
            </a:r>
            <a:r>
              <a:rPr lang="fr-FR" b="1" dirty="0"/>
              <a:t>tous</a:t>
            </a:r>
            <a:r>
              <a:rPr lang="fr-FR" dirty="0"/>
              <a:t> les éléments du DOM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Container </a:t>
            </a:r>
            <a:r>
              <a:rPr lang="fr-FR" dirty="0" err="1"/>
              <a:t>queries</a:t>
            </a:r>
            <a:r>
              <a:rPr lang="fr-FR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Le container est </a:t>
            </a:r>
            <a:r>
              <a:rPr lang="fr-FR" b="1" dirty="0"/>
              <a:t>décontextualisé :</a:t>
            </a:r>
            <a:r>
              <a:rPr lang="fr-FR" dirty="0"/>
              <a:t> </a:t>
            </a:r>
          </a:p>
          <a:p>
            <a:r>
              <a:rPr lang="fr-FR" dirty="0"/>
              <a:t>Seule sa propre taille conditionne son </a:t>
            </a:r>
          </a:p>
          <a:p>
            <a:r>
              <a:rPr lang="fr-FR" dirty="0"/>
              <a:t>affichage et celui de ses enfants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2F891F-4BE8-AC7B-9A7A-B51AA550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58" y="1101088"/>
            <a:ext cx="4417296" cy="3212579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502633B-B92A-E8B5-58BD-50A1C9342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46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vs Media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Atomic design : isoler chaque composant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Styliser les composants en fonction de leur environnement ou de leur parent proche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45F05A-8245-D456-CA4A-EC81C864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7" y="2870207"/>
            <a:ext cx="2679908" cy="1675625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D8EDA3C2-8361-55EF-7042-03FCED3933C9}"/>
              </a:ext>
            </a:extLst>
          </p:cNvPr>
          <p:cNvSpPr/>
          <p:nvPr/>
        </p:nvSpPr>
        <p:spPr>
          <a:xfrm>
            <a:off x="3643697" y="3035570"/>
            <a:ext cx="3619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C68D45-6B75-DD58-1DE6-A06C6C4ECD6E}"/>
              </a:ext>
            </a:extLst>
          </p:cNvPr>
          <p:cNvSpPr txBox="1"/>
          <p:nvPr/>
        </p:nvSpPr>
        <p:spPr>
          <a:xfrm>
            <a:off x="4205027" y="3050959"/>
            <a:ext cx="2940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Supporté par 91% des navigateurs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1EFFB4B-E5A0-9C97-627A-F4DB8B61E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4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vs Media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Atomic design : isoler chaque composant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Styliser les composants en fonction de leur environnement ou de leur parent proche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45F05A-8245-D456-CA4A-EC81C864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7" y="2870207"/>
            <a:ext cx="2679908" cy="1675625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D8EDA3C2-8361-55EF-7042-03FCED3933C9}"/>
              </a:ext>
            </a:extLst>
          </p:cNvPr>
          <p:cNvSpPr/>
          <p:nvPr/>
        </p:nvSpPr>
        <p:spPr>
          <a:xfrm>
            <a:off x="3643697" y="3035570"/>
            <a:ext cx="3619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C68D45-6B75-DD58-1DE6-A06C6C4ECD6E}"/>
              </a:ext>
            </a:extLst>
          </p:cNvPr>
          <p:cNvSpPr txBox="1"/>
          <p:nvPr/>
        </p:nvSpPr>
        <p:spPr>
          <a:xfrm>
            <a:off x="4205027" y="3050959"/>
            <a:ext cx="2940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Supporté par 91% des navigateurs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D1ACF9E-5742-01A5-04BA-F185A5413911}"/>
              </a:ext>
            </a:extLst>
          </p:cNvPr>
          <p:cNvSpPr/>
          <p:nvPr/>
        </p:nvSpPr>
        <p:spPr>
          <a:xfrm>
            <a:off x="3643697" y="3708019"/>
            <a:ext cx="3619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59707-C30D-F1AF-36DA-925D19215A23}"/>
              </a:ext>
            </a:extLst>
          </p:cNvPr>
          <p:cNvSpPr txBox="1"/>
          <p:nvPr/>
        </p:nvSpPr>
        <p:spPr>
          <a:xfrm>
            <a:off x="4205027" y="3720828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Apporter de la flexibilité à la conception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494C5D-DC55-72E9-F124-D83AA94793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56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présentation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Google Shape;105;p14">
            <a:extLst>
              <a:ext uri="{FF2B5EF4-FFF2-40B4-BE49-F238E27FC236}">
                <a16:creationId xmlns:a16="http://schemas.microsoft.com/office/drawing/2014/main" id="{B4FDFA5C-7F4C-AABD-FB2E-BFA3204A492F}"/>
              </a:ext>
            </a:extLst>
          </p:cNvPr>
          <p:cNvSpPr txBox="1">
            <a:spLocks/>
          </p:cNvSpPr>
          <p:nvPr/>
        </p:nvSpPr>
        <p:spPr>
          <a:xfrm>
            <a:off x="255862" y="1127401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starter-kit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Déclaration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3E8D16-3E2F-4687-10EF-BDBA2344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0" y="1991217"/>
            <a:ext cx="4237385" cy="1688768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9A7DEE5-A4D9-6AD0-1554-C26952969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2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4">
            <a:extLst>
              <a:ext uri="{FF2B5EF4-FFF2-40B4-BE49-F238E27FC236}">
                <a16:creationId xmlns:a16="http://schemas.microsoft.com/office/drawing/2014/main" id="{36A47D1A-488C-DBA8-B7EE-79B71DB5D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Container </a:t>
            </a:r>
            <a:r>
              <a:rPr lang="fr-FR" sz="2400" dirty="0" err="1"/>
              <a:t>Queries</a:t>
            </a:r>
            <a:r>
              <a:rPr lang="fr-FR" sz="2400" dirty="0"/>
              <a:t> : présentation</a:t>
            </a:r>
            <a:endParaRPr sz="2400" dirty="0"/>
          </a:p>
        </p:txBody>
      </p:sp>
      <p:sp>
        <p:nvSpPr>
          <p:cNvPr id="4" name="Google Shape;105;p14">
            <a:extLst>
              <a:ext uri="{FF2B5EF4-FFF2-40B4-BE49-F238E27FC236}">
                <a16:creationId xmlns:a16="http://schemas.microsoft.com/office/drawing/2014/main" id="{A6A8875D-E989-7F5B-9E96-989053BDB61A}"/>
              </a:ext>
            </a:extLst>
          </p:cNvPr>
          <p:cNvSpPr txBox="1">
            <a:spLocks/>
          </p:cNvSpPr>
          <p:nvPr/>
        </p:nvSpPr>
        <p:spPr>
          <a:xfrm>
            <a:off x="200025" y="1282075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Google Shape;105;p14">
            <a:extLst>
              <a:ext uri="{FF2B5EF4-FFF2-40B4-BE49-F238E27FC236}">
                <a16:creationId xmlns:a16="http://schemas.microsoft.com/office/drawing/2014/main" id="{B4FDFA5C-7F4C-AABD-FB2E-BFA3204A492F}"/>
              </a:ext>
            </a:extLst>
          </p:cNvPr>
          <p:cNvSpPr txBox="1">
            <a:spLocks/>
          </p:cNvSpPr>
          <p:nvPr/>
        </p:nvSpPr>
        <p:spPr>
          <a:xfrm>
            <a:off x="255862" y="1127401"/>
            <a:ext cx="86322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Les Container </a:t>
            </a:r>
            <a:r>
              <a:rPr lang="fr-FR" dirty="0" err="1"/>
              <a:t>Queries</a:t>
            </a:r>
            <a:r>
              <a:rPr lang="fr-FR" dirty="0"/>
              <a:t> starter-kit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Déclaration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3E8D16-3E2F-4687-10EF-BDBA2344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0" y="1991217"/>
            <a:ext cx="4237385" cy="168876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30CE419-2E64-1ADC-CD41-DD4212260422}"/>
              </a:ext>
            </a:extLst>
          </p:cNvPr>
          <p:cNvSpPr/>
          <p:nvPr/>
        </p:nvSpPr>
        <p:spPr>
          <a:xfrm rot="10800000">
            <a:off x="4696243" y="2177456"/>
            <a:ext cx="361950" cy="137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C71B54-D7FA-9235-8FAB-601359453A3F}"/>
              </a:ext>
            </a:extLst>
          </p:cNvPr>
          <p:cNvSpPr txBox="1"/>
          <p:nvPr/>
        </p:nvSpPr>
        <p:spPr>
          <a:xfrm>
            <a:off x="5249986" y="209233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propriété à vérifier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82944C-8402-CA97-D5A2-2773E28B0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89689"/>
      </p:ext>
    </p:extLst>
  </p:cSld>
  <p:clrMapOvr>
    <a:masterClrMapping/>
  </p:clrMapOvr>
</p:sld>
</file>

<file path=ppt/theme/theme1.xml><?xml version="1.0" encoding="utf-8"?>
<a:theme xmlns:a="http://schemas.openxmlformats.org/drawingml/2006/main" name="Drupalcamp Rennes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7220</TotalTime>
  <Words>1003</Words>
  <Application>Microsoft Office PowerPoint</Application>
  <PresentationFormat>Affichage à l'écran (16:9)</PresentationFormat>
  <Paragraphs>229</Paragraphs>
  <Slides>29</Slides>
  <Notes>22</Notes>
  <HiddenSlides>0</HiddenSlides>
  <MMClips>3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Arial</vt:lpstr>
      <vt:lpstr>Open Sans Medium</vt:lpstr>
      <vt:lpstr>Inter</vt:lpstr>
      <vt:lpstr>Open Sans ExtraBold</vt:lpstr>
      <vt:lpstr>Open Sans</vt:lpstr>
      <vt:lpstr>Wingdings</vt:lpstr>
      <vt:lpstr>Inter Medium</vt:lpstr>
      <vt:lpstr>Open Sans Light</vt:lpstr>
      <vt:lpstr>Inter Light</vt:lpstr>
      <vt:lpstr>Drupalcamp Rennes 2024</vt:lpstr>
      <vt:lpstr>Les containers queries : une nouvelle façon de concevoir un site responsive</vt:lpstr>
      <vt:lpstr>Les containers queries : une nouvelle façon de concevoir un site responsive</vt:lpstr>
      <vt:lpstr>Concevoir un site « responsive »</vt:lpstr>
      <vt:lpstr>Container Queries vs Media Queries </vt:lpstr>
      <vt:lpstr>Container Queries et Media Queries </vt:lpstr>
      <vt:lpstr>Container Queries vs Media Queries </vt:lpstr>
      <vt:lpstr>Container Queries vs Media Queries </vt:lpstr>
      <vt:lpstr>Container Queries : présentation</vt:lpstr>
      <vt:lpstr>Container Queries : présentation</vt:lpstr>
      <vt:lpstr>Container Queries : présentation</vt:lpstr>
      <vt:lpstr>Container Queries : présentation</vt:lpstr>
      <vt:lpstr>Container Queries : en pratique</vt:lpstr>
      <vt:lpstr>Container Queries : en pratique</vt:lpstr>
      <vt:lpstr>Container Queries</vt:lpstr>
      <vt:lpstr>Container Queries</vt:lpstr>
      <vt:lpstr>Container Queries</vt:lpstr>
      <vt:lpstr>Container Queries : unités</vt:lpstr>
      <vt:lpstr>Container Queries : unités</vt:lpstr>
      <vt:lpstr>Container Queries : unités</vt:lpstr>
      <vt:lpstr>Containers Queries : Et pour Drupal ?</vt:lpstr>
      <vt:lpstr>Containers Queries : Et pour Drupal ?</vt:lpstr>
      <vt:lpstr>Containers Queries : Et pour Drupal ?</vt:lpstr>
      <vt:lpstr>Dois-je abandonner mes Media Queries ?</vt:lpstr>
      <vt:lpstr>Dois-je abandonner mes Media Queries ?</vt:lpstr>
      <vt:lpstr>Dois-je abandonner mes Media Queries ?</vt:lpstr>
      <vt:lpstr>Dois-je abandonner mes Media Queries ?</vt:lpstr>
      <vt:lpstr>Des présentations à voir (ou revoir) : </vt:lpstr>
      <vt:lpstr>Références</vt:lpstr>
      <vt:lpstr>Merci  pour votre écoute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containers queries : une nouvelle façon de concevoir un site responsive</dc:title>
  <dc:creator>Thibaut COURANT</dc:creator>
  <cp:lastModifiedBy>Thibaut COURANT</cp:lastModifiedBy>
  <cp:revision>4</cp:revision>
  <dcterms:modified xsi:type="dcterms:W3CDTF">2024-03-28T06:31:37Z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df9db-8b10-49ea-948f-f7d79516c205_Enabled">
    <vt:lpwstr>true</vt:lpwstr>
  </property>
  <property fmtid="{D5CDD505-2E9C-101B-9397-08002B2CF9AE}" pid="3" name="MSIP_Label_2a5df9db-8b10-49ea-948f-f7d79516c205_SetDate">
    <vt:lpwstr>2024-02-28T09:22:16Z</vt:lpwstr>
  </property>
  <property fmtid="{D5CDD505-2E9C-101B-9397-08002B2CF9AE}" pid="4" name="MSIP_Label_2a5df9db-8b10-49ea-948f-f7d79516c205_Method">
    <vt:lpwstr>Standard</vt:lpwstr>
  </property>
  <property fmtid="{D5CDD505-2E9C-101B-9397-08002B2CF9AE}" pid="5" name="MSIP_Label_2a5df9db-8b10-49ea-948f-f7d79516c205_Name">
    <vt:lpwstr>Protégé</vt:lpwstr>
  </property>
  <property fmtid="{D5CDD505-2E9C-101B-9397-08002B2CF9AE}" pid="6" name="MSIP_Label_2a5df9db-8b10-49ea-948f-f7d79516c205_SiteId">
    <vt:lpwstr>b8c6ba48-bc56-4139-b267-5a17f287beb1</vt:lpwstr>
  </property>
  <property fmtid="{D5CDD505-2E9C-101B-9397-08002B2CF9AE}" pid="7" name="MSIP_Label_2a5df9db-8b10-49ea-948f-f7d79516c205_ActionId">
    <vt:lpwstr>090cbbc7-4817-4378-8db4-8d9f1c43ab1c</vt:lpwstr>
  </property>
  <property fmtid="{D5CDD505-2E9C-101B-9397-08002B2CF9AE}" pid="8" name="MSIP_Label_2a5df9db-8b10-49ea-948f-f7d79516c205_ContentBits">
    <vt:lpwstr>0</vt:lpwstr>
  </property>
</Properties>
</file>